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notesMasterIdLst>
    <p:notesMasterId r:id="rId6"/>
  </p:notesMasterIdLst>
  <p:sldIdLst>
    <p:sldId id="264" r:id="rId2"/>
    <p:sldId id="268" r:id="rId3"/>
    <p:sldId id="267" r:id="rId4"/>
    <p:sldId id="269" r:id="rId5"/>
  </p:sldIdLst>
  <p:sldSz cx="7775575" cy="10907713"/>
  <p:notesSz cx="6888163" cy="10018713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5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2"/>
    <a:srgbClr val="004070"/>
    <a:srgbClr val="CC0000"/>
    <a:srgbClr val="FF9900"/>
    <a:srgbClr val="339966"/>
    <a:srgbClr val="DA007D"/>
    <a:srgbClr val="E402C4"/>
    <a:srgbClr val="FD17DC"/>
    <a:srgbClr val="BE02A3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723" autoAdjust="0"/>
  </p:normalViewPr>
  <p:slideViewPr>
    <p:cSldViewPr snapToGrid="0">
      <p:cViewPr varScale="1">
        <p:scale>
          <a:sx n="51" d="100"/>
          <a:sy n="51" d="100"/>
        </p:scale>
        <p:origin x="2611" y="58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6" d="100"/>
          <a:sy n="46" d="100"/>
        </p:scale>
        <p:origin x="-2796" y="-84"/>
      </p:cViewPr>
      <p:guideLst>
        <p:guide orient="horz" pos="3155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676"/>
          </a:xfrm>
          <a:prstGeom prst="rect">
            <a:avLst/>
          </a:prstGeom>
        </p:spPr>
        <p:txBody>
          <a:bodyPr vert="horz" lIns="92454" tIns="46226" rIns="92454" bIns="4622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701" y="0"/>
            <a:ext cx="2984870" cy="502676"/>
          </a:xfrm>
          <a:prstGeom prst="rect">
            <a:avLst/>
          </a:prstGeom>
        </p:spPr>
        <p:txBody>
          <a:bodyPr vert="horz" lIns="92454" tIns="46226" rIns="92454" bIns="46226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t>2023/12/17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8375" y="1250950"/>
            <a:ext cx="2411413" cy="3382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54" tIns="46226" rIns="92454" bIns="4622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2454" tIns="46226" rIns="92454" bIns="4622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516042"/>
            <a:ext cx="2984870" cy="502675"/>
          </a:xfrm>
          <a:prstGeom prst="rect">
            <a:avLst/>
          </a:prstGeom>
        </p:spPr>
        <p:txBody>
          <a:bodyPr vert="horz" lIns="92454" tIns="46226" rIns="92454" bIns="4622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701" y="9516042"/>
            <a:ext cx="2984870" cy="502675"/>
          </a:xfrm>
          <a:prstGeom prst="rect">
            <a:avLst/>
          </a:prstGeom>
        </p:spPr>
        <p:txBody>
          <a:bodyPr vert="horz" lIns="92454" tIns="46226" rIns="92454" bIns="46226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93CC5-A9B8-46A1-B8C3-70AA73E05DA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6284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7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7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9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7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8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4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1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6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99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2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0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80737"/>
            <a:ext cx="670643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903673"/>
            <a:ext cx="6706433" cy="69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10109836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kumimoji="1"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8.jpeg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10" Type="http://schemas.openxmlformats.org/officeDocument/2006/relationships/image" Target="../media/image17.jpeg"/><Relationship Id="rId4" Type="http://schemas.openxmlformats.org/officeDocument/2006/relationships/image" Target="../media/image4.png"/><Relationship Id="rId9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e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26.jpeg"/><Relationship Id="rId5" Type="http://schemas.openxmlformats.org/officeDocument/2006/relationships/image" Target="../media/image4.png"/><Relationship Id="rId10" Type="http://schemas.openxmlformats.org/officeDocument/2006/relationships/image" Target="../media/image25.jpeg"/><Relationship Id="rId4" Type="http://schemas.openxmlformats.org/officeDocument/2006/relationships/image" Target="../media/image3.png"/><Relationship Id="rId9" Type="http://schemas.openxmlformats.org/officeDocument/2006/relationships/image" Target="../media/image24.jpe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0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33.jpeg"/><Relationship Id="rId5" Type="http://schemas.openxmlformats.org/officeDocument/2006/relationships/image" Target="../media/image4.png"/><Relationship Id="rId10" Type="http://schemas.openxmlformats.org/officeDocument/2006/relationships/image" Target="../media/image32.jpeg"/><Relationship Id="rId4" Type="http://schemas.openxmlformats.org/officeDocument/2006/relationships/image" Target="../media/image3.pn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ERVER\mac-share\塚本\アスクルばらしたpng\終了素材\P15\15_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53" y="-12358"/>
            <a:ext cx="7785534" cy="1090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\\SERVER\mac-share\塚本\アスクルばらしたpng\終了素材\P15\15_husen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42" y="2739930"/>
            <a:ext cx="2682376" cy="178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751659" y="649567"/>
            <a:ext cx="3868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rgbClr val="CC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おたより</a:t>
            </a:r>
            <a:endParaRPr kumimoji="1" lang="ja-JP" altLang="en-US" sz="2800" dirty="0">
              <a:solidFill>
                <a:srgbClr val="CC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73542" y="1196094"/>
            <a:ext cx="43941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000" dirty="0">
                <a:solidFill>
                  <a:srgbClr val="CC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田島第四自治協力会発行</a:t>
            </a:r>
            <a:endParaRPr kumimoji="1" lang="ja-JP" altLang="en-US" sz="3000" dirty="0">
              <a:solidFill>
                <a:srgbClr val="CC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30" name="Picture 6" descr="\\CTYF-SERVER1\file-share\長澤\150414アスクルチラシPPT作成\アスクルばらしたpng\P15\15_be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522" y="690515"/>
            <a:ext cx="5937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\\SERVER\mac-share\塚本\アスクルばらしたpng\終了素材\P15\15_cho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10" y="5197474"/>
            <a:ext cx="488950" cy="4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\\SERVER\mac-share\塚本\アスクルばらしたpng\終了素材\P15\15_husen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137" y="714466"/>
            <a:ext cx="1878012" cy="145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テキスト ボックス 40"/>
          <p:cNvSpPr txBox="1"/>
          <p:nvPr/>
        </p:nvSpPr>
        <p:spPr>
          <a:xfrm>
            <a:off x="5518776" y="934484"/>
            <a:ext cx="1598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Adobe Gothic Std B" pitchFamily="34" charset="-128"/>
                <a:ea typeface="Adobe Gothic Std B" pitchFamily="34" charset="-128"/>
              </a:rPr>
              <a:t>Vol.</a:t>
            </a:r>
            <a:r>
              <a:rPr kumimoji="1" lang="ja-JP" altLang="en-US" sz="2800" dirty="0">
                <a:latin typeface="Adobe Gothic Std B" pitchFamily="34" charset="-128"/>
                <a:ea typeface="Adobe Gothic Std B" pitchFamily="34" charset="-128"/>
              </a:rPr>
              <a:t>２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376251" y="1601325"/>
            <a:ext cx="1527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>
                <a:latin typeface="小塚ゴシック Pr6N M" pitchFamily="34" charset="-128"/>
                <a:ea typeface="小塚ゴシック Pr6N M" pitchFamily="34" charset="-128"/>
              </a:rPr>
              <a:t>2022</a:t>
            </a:r>
            <a:r>
              <a:rPr lang="ja-JP" altLang="en-US" sz="1800" dirty="0">
                <a:latin typeface="小塚ゴシック Pr6N M" pitchFamily="34" charset="-128"/>
                <a:ea typeface="小塚ゴシック Pr6N M" pitchFamily="34" charset="-128"/>
              </a:rPr>
              <a:t>年</a:t>
            </a:r>
            <a:r>
              <a:rPr lang="en-US" altLang="ja-JP" sz="1800" dirty="0">
                <a:latin typeface="小塚ゴシック Pr6N M" pitchFamily="34" charset="-128"/>
                <a:ea typeface="小塚ゴシック Pr6N M" pitchFamily="34" charset="-128"/>
              </a:rPr>
              <a:t>4</a:t>
            </a:r>
            <a:r>
              <a:rPr lang="ja-JP" altLang="en-US" sz="1800" dirty="0">
                <a:latin typeface="小塚ゴシック Pr6N M" pitchFamily="34" charset="-128"/>
                <a:ea typeface="小塚ゴシック Pr6N M" pitchFamily="34" charset="-128"/>
              </a:rPr>
              <a:t>月号</a:t>
            </a:r>
            <a:endParaRPr kumimoji="1" lang="ja-JP" altLang="en-US" sz="1800" dirty="0">
              <a:latin typeface="小塚ゴシック Pr6N M" pitchFamily="34" charset="-128"/>
              <a:ea typeface="小塚ゴシック Pr6N M" pitchFamily="34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408569" y="6115305"/>
            <a:ext cx="1737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bg1"/>
                </a:solidFill>
                <a:latin typeface="小塚ゴシック Pr6N M" pitchFamily="34" charset="-128"/>
                <a:ea typeface="小塚ゴシック Pr6N M" pitchFamily="34" charset="-128"/>
              </a:rPr>
              <a:t>00</a:t>
            </a:r>
            <a:r>
              <a:rPr kumimoji="1" lang="ja-JP" altLang="en-US" sz="1400" dirty="0">
                <a:solidFill>
                  <a:schemeClr val="bg1"/>
                </a:solidFill>
                <a:latin typeface="小塚ゴシック Pr6N M" pitchFamily="34" charset="-128"/>
                <a:ea typeface="小塚ゴシック Pr6N M" pitchFamily="34" charset="-128"/>
              </a:rPr>
              <a:t>歳になりました</a:t>
            </a:r>
            <a:r>
              <a:rPr kumimoji="1" lang="en-US" altLang="ja-JP" sz="1400" dirty="0">
                <a:solidFill>
                  <a:schemeClr val="bg1"/>
                </a:solidFill>
                <a:latin typeface="小塚ゴシック Pr6N M" pitchFamily="34" charset="-128"/>
                <a:ea typeface="小塚ゴシック Pr6N M" pitchFamily="34" charset="-128"/>
              </a:rPr>
              <a:t>!</a:t>
            </a:r>
            <a:endParaRPr kumimoji="1" lang="ja-JP" altLang="en-US" sz="1400" dirty="0">
              <a:solidFill>
                <a:schemeClr val="bg1"/>
              </a:solidFill>
              <a:latin typeface="小塚ゴシック Pr6N M" pitchFamily="34" charset="-128"/>
              <a:ea typeface="小塚ゴシック Pr6N M" pitchFamily="34" charset="-128"/>
            </a:endParaRPr>
          </a:p>
        </p:txBody>
      </p:sp>
      <p:pic>
        <p:nvPicPr>
          <p:cNvPr id="2069" name="Picture 21" descr="\\SERVER\mac-share\塚本\アスクルばらしたpng\終了素材\P15\15_flo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926" y="4695296"/>
            <a:ext cx="53340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1224C9E-4DD4-409D-BCE9-DDF30DBC0F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74" y="2767512"/>
            <a:ext cx="3546617" cy="202844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75DDF6C-757C-4644-B81E-E1389C8DA1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85" y="5384294"/>
            <a:ext cx="2949538" cy="1617397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09E2B30-49AE-48C2-9021-5EA495B448D3}"/>
              </a:ext>
            </a:extLst>
          </p:cNvPr>
          <p:cNvSpPr txBox="1"/>
          <p:nvPr/>
        </p:nvSpPr>
        <p:spPr>
          <a:xfrm>
            <a:off x="871114" y="4863811"/>
            <a:ext cx="6152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/>
              <a:t>7</a:t>
            </a:r>
            <a:r>
              <a:rPr kumimoji="1" lang="ja-JP" altLang="en-US" sz="1800" dirty="0"/>
              <a:t>月</a:t>
            </a:r>
            <a:r>
              <a:rPr kumimoji="1" lang="en-US" altLang="ja-JP" sz="1800" dirty="0"/>
              <a:t>24</a:t>
            </a:r>
            <a:r>
              <a:rPr kumimoji="1" lang="ja-JP" altLang="en-US" sz="1800" dirty="0"/>
              <a:t>日　少林寺拳法　　</a:t>
            </a:r>
            <a:r>
              <a:rPr lang="ja-JP" altLang="en-US" sz="1800" dirty="0"/>
              <a:t>講師　荒巻透師範</a:t>
            </a:r>
            <a:endParaRPr kumimoji="1" lang="en-US" altLang="ja-JP" sz="1800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42E864A9-E71F-4D03-8684-77BB2C32DA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41" y="7799606"/>
            <a:ext cx="3113474" cy="1887994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AA2A140-4C9F-4E6E-8F15-062200D892CD}"/>
              </a:ext>
            </a:extLst>
          </p:cNvPr>
          <p:cNvSpPr txBox="1"/>
          <p:nvPr/>
        </p:nvSpPr>
        <p:spPr>
          <a:xfrm>
            <a:off x="796970" y="7310111"/>
            <a:ext cx="618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/>
              <a:t>12</a:t>
            </a:r>
            <a:r>
              <a:rPr kumimoji="1" lang="ja-JP" altLang="en-US" sz="1800" dirty="0"/>
              <a:t>月</a:t>
            </a:r>
            <a:r>
              <a:rPr lang="en-US" altLang="ja-JP" sz="1800" dirty="0"/>
              <a:t>1</a:t>
            </a:r>
            <a:r>
              <a:rPr kumimoji="1" lang="ja-JP" altLang="en-US" sz="1800" dirty="0"/>
              <a:t>日　ハミング教室　　講師　吉富ゆかり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A513E97-5612-40E2-B8C2-9984D10EB4D3}"/>
              </a:ext>
            </a:extLst>
          </p:cNvPr>
          <p:cNvSpPr txBox="1"/>
          <p:nvPr/>
        </p:nvSpPr>
        <p:spPr>
          <a:xfrm>
            <a:off x="607718" y="1864676"/>
            <a:ext cx="63678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Ⅰ </a:t>
            </a:r>
            <a:r>
              <a:rPr lang="ja-JP" altLang="en-US" sz="2400" dirty="0"/>
              <a:t>お元気です会</a:t>
            </a:r>
            <a:endParaRPr lang="en-US" altLang="ja-JP" sz="2400" dirty="0"/>
          </a:p>
          <a:p>
            <a:r>
              <a:rPr lang="ja-JP" altLang="en-US" sz="1800" b="1" dirty="0"/>
              <a:t>　</a:t>
            </a:r>
            <a:r>
              <a:rPr lang="en-US" altLang="ja-JP" sz="1800" b="1" dirty="0"/>
              <a:t>6</a:t>
            </a:r>
            <a:r>
              <a:rPr lang="ja-JP" altLang="en-US" sz="1800" b="1" dirty="0"/>
              <a:t>月</a:t>
            </a:r>
            <a:r>
              <a:rPr lang="en-US" altLang="ja-JP" sz="1800" b="1" dirty="0"/>
              <a:t>5</a:t>
            </a:r>
            <a:r>
              <a:rPr lang="ja-JP" altLang="en-US" sz="1800" b="1" dirty="0"/>
              <a:t>日　</a:t>
            </a:r>
            <a:r>
              <a:rPr kumimoji="1" lang="en-US" altLang="ja-JP" sz="1800" b="1" dirty="0"/>
              <a:t> </a:t>
            </a:r>
            <a:r>
              <a:rPr kumimoji="1" lang="ja-JP" altLang="en-US" sz="1800" b="1" dirty="0"/>
              <a:t>ウォーキング　ウォーキングガイド　浦田志津夫</a:t>
            </a:r>
          </a:p>
        </p:txBody>
      </p:sp>
      <p:pic>
        <p:nvPicPr>
          <p:cNvPr id="27" name="Picture 23" descr="\\SERVER\mac-share\塚本\アスクルばらしたpng\終了素材\P15\15_dot.png">
            <a:extLst>
              <a:ext uri="{FF2B5EF4-FFF2-40B4-BE49-F238E27FC236}">
                <a16:creationId xmlns:a16="http://schemas.microsoft.com/office/drawing/2014/main" id="{DCBB75BC-7165-416B-8E61-EA3FBCA93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59" y="5225518"/>
            <a:ext cx="6195076" cy="6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3" descr="\\SERVER\mac-share\塚本\アスクルばらしたpng\終了素材\P15\15_dot.png">
            <a:extLst>
              <a:ext uri="{FF2B5EF4-FFF2-40B4-BE49-F238E27FC236}">
                <a16:creationId xmlns:a16="http://schemas.microsoft.com/office/drawing/2014/main" id="{675E6B9B-F1AD-4588-AB70-C559D5391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89" y="7676286"/>
            <a:ext cx="6195076" cy="6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3" descr="\\SERVER\mac-share\塚本\アスクルばらしたpng\終了素材\P15\15_dot.png">
            <a:extLst>
              <a:ext uri="{FF2B5EF4-FFF2-40B4-BE49-F238E27FC236}">
                <a16:creationId xmlns:a16="http://schemas.microsoft.com/office/drawing/2014/main" id="{5F852988-FAF0-481C-AD00-B96560AC6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47" y="2632077"/>
            <a:ext cx="6195076" cy="6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6950E54-CA16-4F3C-BA90-784DF3D93CD3}"/>
              </a:ext>
            </a:extLst>
          </p:cNvPr>
          <p:cNvSpPr txBox="1"/>
          <p:nvPr/>
        </p:nvSpPr>
        <p:spPr>
          <a:xfrm>
            <a:off x="4332985" y="2983337"/>
            <a:ext cx="261375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  <a:tabLst>
                <a:tab pos="459105" algn="l"/>
                <a:tab pos="2783840" algn="l"/>
                <a:tab pos="4669790" algn="l"/>
              </a:tabLst>
            </a:pPr>
            <a:r>
              <a:rPr lang="ja-JP" altLang="ja-JP" sz="2000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ＭＳ ゴシック" panose="020B0609070205080204" pitchFamily="49" charset="-128"/>
              </a:rPr>
              <a:t>ウォーキングコース</a:t>
            </a:r>
            <a:r>
              <a:rPr lang="ja-JP" altLang="ja-JP" sz="1800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ＭＳ ゴシック" panose="020B0609070205080204" pitchFamily="49" charset="-128"/>
              </a:rPr>
              <a:t>　</a:t>
            </a:r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tabLst>
                <a:tab pos="459105" algn="l"/>
                <a:tab pos="2783840" algn="l"/>
                <a:tab pos="4669790" algn="l"/>
              </a:tabLst>
            </a:pPr>
            <a:r>
              <a:rPr lang="en-US" altLang="ja-JP" sz="1700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ＭＳ ゴシック" panose="020B0609070205080204" pitchFamily="49" charset="-128"/>
              </a:rPr>
              <a:t> </a:t>
            </a:r>
            <a:r>
              <a:rPr lang="ja-JP" altLang="ja-JP" sz="1700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ＭＳ ゴシック" panose="020B0609070205080204" pitchFamily="49" charset="-128"/>
              </a:rPr>
              <a:t>観音会館</a:t>
            </a:r>
            <a:r>
              <a:rPr lang="ja-JP" altLang="en-US" sz="1700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ＭＳ ゴシック" panose="020B0609070205080204" pitchFamily="49" charset="-128"/>
              </a:rPr>
              <a:t>→</a:t>
            </a:r>
            <a:r>
              <a:rPr lang="ja-JP" altLang="ja-JP" sz="1700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ＭＳ ゴシック" panose="020B0609070205080204" pitchFamily="49" charset="-128"/>
              </a:rPr>
              <a:t>白幡沼</a:t>
            </a:r>
            <a:r>
              <a:rPr lang="ja-JP" altLang="en-US" sz="1700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ＭＳ ゴシック" panose="020B0609070205080204" pitchFamily="49" charset="-128"/>
              </a:rPr>
              <a:t>→</a:t>
            </a:r>
            <a:endParaRPr lang="en-US" altLang="ja-JP" sz="1700" kern="100" dirty="0">
              <a:effectLst/>
              <a:latin typeface="Century" panose="02040604050505020304" pitchFamily="18" charset="0"/>
              <a:ea typeface="ＭＳ ゴシック" panose="020B0609070205080204" pitchFamily="49" charset="-128"/>
              <a:cs typeface="ＭＳ ゴシック" panose="020B0609070205080204" pitchFamily="49" charset="-128"/>
            </a:endParaRPr>
          </a:p>
          <a:p>
            <a:pPr algn="just">
              <a:lnSpc>
                <a:spcPts val="2000"/>
              </a:lnSpc>
              <a:tabLst>
                <a:tab pos="459105" algn="l"/>
                <a:tab pos="2783840" algn="l"/>
                <a:tab pos="4669790" algn="l"/>
              </a:tabLst>
            </a:pPr>
            <a:r>
              <a:rPr lang="en-US" altLang="ja-JP" sz="1700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ＭＳ ゴシック" panose="020B0609070205080204" pitchFamily="49" charset="-128"/>
              </a:rPr>
              <a:t> </a:t>
            </a:r>
            <a:r>
              <a:rPr lang="ja-JP" altLang="ja-JP" sz="1700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ＭＳ ゴシック" panose="020B0609070205080204" pitchFamily="49" charset="-128"/>
              </a:rPr>
              <a:t>調神社</a:t>
            </a:r>
            <a:r>
              <a:rPr lang="ja-JP" altLang="en-US" sz="17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ＭＳ ゴシック" panose="020B0609070205080204" pitchFamily="49" charset="-128"/>
              </a:rPr>
              <a:t>→</a:t>
            </a:r>
            <a:r>
              <a:rPr lang="ja-JP" altLang="ja-JP" sz="1700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ＭＳ ゴシック" panose="020B0609070205080204" pitchFamily="49" charset="-128"/>
              </a:rPr>
              <a:t>玉蔵院</a:t>
            </a:r>
            <a:r>
              <a:rPr lang="ja-JP" altLang="en-US" sz="17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→</a:t>
            </a:r>
            <a:endParaRPr lang="en-US" altLang="ja-JP" sz="17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tabLst>
                <a:tab pos="459105" algn="l"/>
                <a:tab pos="2783840" algn="l"/>
                <a:tab pos="4669790" algn="l"/>
              </a:tabLst>
            </a:pPr>
            <a:r>
              <a:rPr lang="en-US" altLang="ja-JP" sz="1700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ＭＳ ゴシック" panose="020B0609070205080204" pitchFamily="49" charset="-128"/>
              </a:rPr>
              <a:t> </a:t>
            </a:r>
            <a:r>
              <a:rPr lang="ja-JP" altLang="ja-JP" sz="1700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ＭＳ ゴシック" panose="020B0609070205080204" pitchFamily="49" charset="-128"/>
              </a:rPr>
              <a:t>別所沼</a:t>
            </a:r>
            <a:r>
              <a:rPr lang="ja-JP" altLang="en-US" sz="1700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ＭＳ ゴシック" panose="020B0609070205080204" pitchFamily="49" charset="-128"/>
              </a:rPr>
              <a:t>公園→</a:t>
            </a:r>
            <a:endParaRPr lang="en-US" altLang="ja-JP" sz="1700" kern="100" dirty="0">
              <a:effectLst/>
              <a:latin typeface="Century" panose="02040604050505020304" pitchFamily="18" charset="0"/>
              <a:ea typeface="ＭＳ ゴシック" panose="020B0609070205080204" pitchFamily="49" charset="-128"/>
              <a:cs typeface="ＭＳ ゴシック" panose="020B0609070205080204" pitchFamily="49" charset="-128"/>
            </a:endParaRPr>
          </a:p>
          <a:p>
            <a:pPr algn="just">
              <a:lnSpc>
                <a:spcPts val="2000"/>
              </a:lnSpc>
              <a:tabLst>
                <a:tab pos="459105" algn="l"/>
                <a:tab pos="2783840" algn="l"/>
                <a:tab pos="4669790" algn="l"/>
              </a:tabLst>
            </a:pPr>
            <a:r>
              <a:rPr lang="en-US" altLang="ja-JP" sz="17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ＭＳ ゴシック" panose="020B0609070205080204" pitchFamily="49" charset="-128"/>
              </a:rPr>
              <a:t> </a:t>
            </a:r>
            <a:r>
              <a:rPr lang="ja-JP" altLang="en-US" sz="16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ＭＳ ゴシック" panose="020B0609070205080204" pitchFamily="49" charset="-128"/>
              </a:rPr>
              <a:t>神明神社古墳→</a:t>
            </a:r>
            <a:r>
              <a:rPr lang="ja-JP" altLang="ja-JP" sz="1700" kern="100" dirty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ＭＳ ゴシック" panose="020B0609070205080204" pitchFamily="49" charset="-128"/>
              </a:rPr>
              <a:t>観音会館</a:t>
            </a:r>
            <a:endParaRPr lang="ja-JP" altLang="ja-JP" sz="17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35" name="Picture 16" descr="\\SERVER\mac-share\塚本\アスクルばらしたpng\終了素材\P15\15_husen3.png">
            <a:extLst>
              <a:ext uri="{FF2B5EF4-FFF2-40B4-BE49-F238E27FC236}">
                <a16:creationId xmlns:a16="http://schemas.microsoft.com/office/drawing/2014/main" id="{DBC84FB9-B6AF-44A4-B5C9-1092C3F69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688" y="5384294"/>
            <a:ext cx="3087228" cy="48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" descr="\\SERVER\mac-share\塚本\アスクルばらしたpng\終了素材\P15\15_husen3.png">
            <a:extLst>
              <a:ext uri="{FF2B5EF4-FFF2-40B4-BE49-F238E27FC236}">
                <a16:creationId xmlns:a16="http://schemas.microsoft.com/office/drawing/2014/main" id="{EA4CC0FE-63F3-44CA-AE1D-5F606BF9C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410" y="7984712"/>
            <a:ext cx="2328013" cy="139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45F6BD8-9F14-4FDF-8782-D9FF54E56B1E}"/>
              </a:ext>
            </a:extLst>
          </p:cNvPr>
          <p:cNvSpPr txBox="1"/>
          <p:nvPr/>
        </p:nvSpPr>
        <p:spPr>
          <a:xfrm>
            <a:off x="4631105" y="8173832"/>
            <a:ext cx="25942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600" dirty="0"/>
              <a:t>♪　童謡、懐メロ、</a:t>
            </a:r>
            <a:endParaRPr kumimoji="1" lang="en-US" altLang="ja-JP" sz="1600" dirty="0"/>
          </a:p>
          <a:p>
            <a:r>
              <a:rPr kumimoji="1" lang="ja-JP" altLang="en-US" sz="1600" dirty="0"/>
              <a:t>　　クリスマスソング</a:t>
            </a:r>
            <a:endParaRPr kumimoji="1" lang="en-US" altLang="ja-JP" sz="1600" dirty="0"/>
          </a:p>
          <a:p>
            <a:r>
              <a:rPr lang="ja-JP" altLang="en-US" sz="1600" dirty="0"/>
              <a:t>　　など</a:t>
            </a:r>
            <a:r>
              <a:rPr kumimoji="1" lang="ja-JP" altLang="en-US" sz="1600" dirty="0"/>
              <a:t>楽しく歌って</a:t>
            </a:r>
            <a:endParaRPr lang="en-US" altLang="ja-JP" sz="1600" dirty="0"/>
          </a:p>
          <a:p>
            <a:r>
              <a:rPr lang="ja-JP" altLang="en-US" sz="1600" dirty="0"/>
              <a:t>　　踊りました </a:t>
            </a:r>
            <a:r>
              <a:rPr kumimoji="1" lang="ja-JP" altLang="en-US" sz="1600" dirty="0"/>
              <a:t>♪</a:t>
            </a:r>
            <a:endParaRPr lang="ja-JP" altLang="en-US" sz="1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12093" y="5458880"/>
            <a:ext cx="2923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自分の身を守る体験をしました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AA2A140-4C9F-4E6E-8F15-062200D892CD}"/>
              </a:ext>
            </a:extLst>
          </p:cNvPr>
          <p:cNvSpPr txBox="1"/>
          <p:nvPr/>
        </p:nvSpPr>
        <p:spPr>
          <a:xfrm>
            <a:off x="774266" y="9824574"/>
            <a:ext cx="6189875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　　</a:t>
            </a:r>
            <a:r>
              <a:rPr lang="en-US" altLang="ja-JP" dirty="0"/>
              <a:t>7</a:t>
            </a:r>
            <a:r>
              <a:rPr lang="ja-JP" altLang="en-US" dirty="0"/>
              <a:t>月はボディパーカッションを２回開催しました</a:t>
            </a: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</a:rPr>
              <a:t>。</a:t>
            </a:r>
            <a:endParaRPr kumimoji="1" lang="ja-JP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フローチャート: 代替処理 8">
            <a:extLst>
              <a:ext uri="{FF2B5EF4-FFF2-40B4-BE49-F238E27FC236}">
                <a16:creationId xmlns:a16="http://schemas.microsoft.com/office/drawing/2014/main" id="{856B5C6A-6CF3-4BE4-96B6-667802B5A1E9}"/>
              </a:ext>
            </a:extLst>
          </p:cNvPr>
          <p:cNvSpPr/>
          <p:nvPr/>
        </p:nvSpPr>
        <p:spPr>
          <a:xfrm>
            <a:off x="1090224" y="9788796"/>
            <a:ext cx="5427322" cy="443008"/>
          </a:xfrm>
          <a:prstGeom prst="flowChartAlternateProcess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C:\Users\tajim\OneDrive\デスクトップ\少林寺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722" y="5987294"/>
            <a:ext cx="2420124" cy="122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638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ERVER\mac-share\塚本\アスクルばらしたpng\終了素材\P15\15_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8" y="-10625"/>
            <a:ext cx="7785534" cy="1090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767997" y="690515"/>
            <a:ext cx="2166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rgbClr val="CC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田島第四自治協力会発行</a:t>
            </a:r>
            <a:endParaRPr kumimoji="1" lang="ja-JP" altLang="en-US" sz="1400" dirty="0">
              <a:solidFill>
                <a:srgbClr val="CC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479972" y="5781989"/>
            <a:ext cx="2468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2000" dirty="0">
              <a:latin typeface="小塚ゴシック Pr6N H" pitchFamily="34" charset="-128"/>
              <a:ea typeface="小塚ゴシック Pr6N H" pitchFamily="34" charset="-128"/>
            </a:endParaRPr>
          </a:p>
          <a:p>
            <a:endParaRPr kumimoji="1" lang="en-US" altLang="ja-JP" sz="2000" dirty="0">
              <a:latin typeface="小塚ゴシック Pr6N H" pitchFamily="34" charset="-128"/>
              <a:ea typeface="小塚ゴシック Pr6N H" pitchFamily="34" charset="-128"/>
            </a:endParaRPr>
          </a:p>
        </p:txBody>
      </p:sp>
      <p:pic>
        <p:nvPicPr>
          <p:cNvPr id="1030" name="Picture 6" descr="\\CTYF-SERVER1\file-share\長澤\150414アスクルチラシPPT作成\アスクルばらしたpng\P15\15_be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522" y="690515"/>
            <a:ext cx="5937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\\SERVER\mac-share\塚本\アスクルばらしたpng\終了素材\P15\15_cho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734" y="5609282"/>
            <a:ext cx="488950" cy="4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\\SERVER\mac-share\塚本\アスクルばらしたpng\終了素材\P15\15_husen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137" y="625567"/>
            <a:ext cx="1825739" cy="141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テキスト ボックス 40"/>
          <p:cNvSpPr txBox="1"/>
          <p:nvPr/>
        </p:nvSpPr>
        <p:spPr>
          <a:xfrm>
            <a:off x="5518776" y="832884"/>
            <a:ext cx="1598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Adobe Gothic Std B" pitchFamily="34" charset="-128"/>
                <a:ea typeface="Adobe Gothic Std B" pitchFamily="34" charset="-128"/>
              </a:rPr>
              <a:t>Vol.</a:t>
            </a:r>
            <a:r>
              <a:rPr kumimoji="1" lang="ja-JP" altLang="en-US" sz="2800" dirty="0">
                <a:latin typeface="Adobe Gothic Std B" pitchFamily="34" charset="-128"/>
                <a:ea typeface="Adobe Gothic Std B" pitchFamily="34" charset="-128"/>
              </a:rPr>
              <a:t>２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376251" y="1372725"/>
            <a:ext cx="1527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>
                <a:latin typeface="小塚ゴシック Pr6N M" pitchFamily="34" charset="-128"/>
                <a:ea typeface="小塚ゴシック Pr6N M" pitchFamily="34" charset="-128"/>
              </a:rPr>
              <a:t>2022</a:t>
            </a:r>
            <a:r>
              <a:rPr lang="ja-JP" altLang="en-US" sz="1800" dirty="0">
                <a:latin typeface="小塚ゴシック Pr6N M" pitchFamily="34" charset="-128"/>
                <a:ea typeface="小塚ゴシック Pr6N M" pitchFamily="34" charset="-128"/>
              </a:rPr>
              <a:t>年</a:t>
            </a:r>
            <a:r>
              <a:rPr lang="en-US" altLang="ja-JP" sz="1800" dirty="0">
                <a:latin typeface="小塚ゴシック Pr6N M" pitchFamily="34" charset="-128"/>
                <a:ea typeface="小塚ゴシック Pr6N M" pitchFamily="34" charset="-128"/>
              </a:rPr>
              <a:t>4</a:t>
            </a:r>
            <a:r>
              <a:rPr lang="ja-JP" altLang="en-US" sz="1800" dirty="0">
                <a:latin typeface="小塚ゴシック Pr6N M" pitchFamily="34" charset="-128"/>
                <a:ea typeface="小塚ゴシック Pr6N M" pitchFamily="34" charset="-128"/>
              </a:rPr>
              <a:t>月号</a:t>
            </a:r>
            <a:endParaRPr kumimoji="1" lang="ja-JP" altLang="en-US" sz="1800" dirty="0">
              <a:latin typeface="小塚ゴシック Pr6N M" pitchFamily="34" charset="-128"/>
              <a:ea typeface="小塚ゴシック Pr6N M" pitchFamily="34" charset="-128"/>
            </a:endParaRPr>
          </a:p>
        </p:txBody>
      </p:sp>
      <p:pic>
        <p:nvPicPr>
          <p:cNvPr id="2071" name="Picture 23" descr="\\SERVER\mac-share\塚本\アスクルばらしたpng\終了素材\P15\15_do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70" y="1779970"/>
            <a:ext cx="3792537" cy="3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\\SERVER\mac-share\塚本\アスクルばらしたpng\終了素材\P15\15_flo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595" y="7068396"/>
            <a:ext cx="53340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A513E97-5612-40E2-B8C2-9984D10EB4D3}"/>
              </a:ext>
            </a:extLst>
          </p:cNvPr>
          <p:cNvSpPr txBox="1"/>
          <p:nvPr/>
        </p:nvSpPr>
        <p:spPr>
          <a:xfrm>
            <a:off x="618186" y="1147146"/>
            <a:ext cx="2864417" cy="709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Ⅱ </a:t>
            </a:r>
            <a:r>
              <a:rPr lang="ja-JP" altLang="en-US" dirty="0"/>
              <a:t>　青年団活動</a:t>
            </a:r>
            <a:endParaRPr lang="en-US" altLang="ja-JP" dirty="0"/>
          </a:p>
          <a:p>
            <a:r>
              <a:rPr lang="ja-JP" altLang="en-US" dirty="0"/>
              <a:t>　５月４日　新舞台作り　</a:t>
            </a:r>
            <a:endParaRPr lang="en-US" altLang="ja-JP" dirty="0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C3DC0A26-6B32-4196-B3DB-40BC892C37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262" y="4726252"/>
            <a:ext cx="2053221" cy="1539916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7B25BF07-85DD-471A-9BB2-B963D5037EF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083" y="4790761"/>
            <a:ext cx="1975851" cy="148188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97EDD208-0767-44D9-BAB1-3D257B35CD6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26" y="4751572"/>
            <a:ext cx="1680574" cy="201943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746579" y="7812871"/>
            <a:ext cx="3379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1</a:t>
            </a:r>
            <a:r>
              <a:rPr kumimoji="1" lang="ja-JP" altLang="en-US" sz="1600" dirty="0"/>
              <a:t>月</a:t>
            </a:r>
            <a:r>
              <a:rPr kumimoji="1" lang="en-US" altLang="ja-JP" sz="1600" dirty="0"/>
              <a:t>8</a:t>
            </a:r>
            <a:r>
              <a:rPr kumimoji="1" lang="ja-JP" altLang="en-US" sz="1600" dirty="0"/>
              <a:t>日、小学校のチャレンジスクールで</a:t>
            </a:r>
            <a:r>
              <a:rPr lang="ja-JP" altLang="en-US" sz="1600" dirty="0"/>
              <a:t>ウクレレの指導をしました。</a:t>
            </a:r>
            <a:endParaRPr kumimoji="1" lang="ja-JP" altLang="en-US" sz="1600" dirty="0"/>
          </a:p>
        </p:txBody>
      </p:sp>
      <p:pic>
        <p:nvPicPr>
          <p:cNvPr id="2051" name="Picture 3" descr="C:\Users\tajim\OneDrive\デスクトップ\IMG_2247-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32" y="7146510"/>
            <a:ext cx="1822737" cy="139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ajim\OneDrive\デスクトップ\Screenshot_2022-04-06-13-36-54-77_e2d5b3f32b79de1d45acd1fad96fbb0f~2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97" y="1910556"/>
            <a:ext cx="1925241" cy="243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ajim\OneDrive\デスクトップ\Screenshot_2022-04-06-13-36-54-77_e2d5b3f32b79de1d45acd1fad96fbb0f~3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220" y="1907157"/>
            <a:ext cx="1811231" cy="243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角丸四角形吹き出し 7"/>
          <p:cNvSpPr/>
          <p:nvPr/>
        </p:nvSpPr>
        <p:spPr>
          <a:xfrm>
            <a:off x="2721652" y="7747797"/>
            <a:ext cx="3379902" cy="709682"/>
          </a:xfrm>
          <a:prstGeom prst="wedgeRoundRectCallout">
            <a:avLst>
              <a:gd name="adj1" fmla="val -61304"/>
              <a:gd name="adj2" fmla="val -9037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133958" y="6253105"/>
            <a:ext cx="1069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フラダンス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55488" y="6761052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子供達の太鼓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205893" y="6240042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ヒップホップ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A513E97-5612-40E2-B8C2-9984D10EB4D3}"/>
              </a:ext>
            </a:extLst>
          </p:cNvPr>
          <p:cNvSpPr txBox="1"/>
          <p:nvPr/>
        </p:nvSpPr>
        <p:spPr>
          <a:xfrm>
            <a:off x="612168" y="4039476"/>
            <a:ext cx="3756632" cy="709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dirty="0"/>
          </a:p>
          <a:p>
            <a:r>
              <a:rPr lang="ja-JP" altLang="en-US" dirty="0"/>
              <a:t>　８月８日　新舞台のリハーサル</a:t>
            </a:r>
            <a:endParaRPr lang="en-US" altLang="ja-JP" dirty="0"/>
          </a:p>
        </p:txBody>
      </p:sp>
      <p:pic>
        <p:nvPicPr>
          <p:cNvPr id="32" name="Picture 23" descr="\\SERVER\mac-share\塚本\アスクルばらしたpng\終了素材\P15\15_do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97" y="4673501"/>
            <a:ext cx="3792537" cy="3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048" y="2037699"/>
            <a:ext cx="1803234" cy="2290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A513E97-5612-40E2-B8C2-9984D10EB4D3}"/>
              </a:ext>
            </a:extLst>
          </p:cNvPr>
          <p:cNvSpPr txBox="1"/>
          <p:nvPr/>
        </p:nvSpPr>
        <p:spPr>
          <a:xfrm>
            <a:off x="669978" y="8772902"/>
            <a:ext cx="2966270" cy="709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Ⅲ </a:t>
            </a:r>
            <a:r>
              <a:rPr lang="ja-JP" altLang="en-US" dirty="0"/>
              <a:t>　さくら草　太鼓</a:t>
            </a:r>
            <a:r>
              <a:rPr lang="en-US" altLang="ja-JP" dirty="0"/>
              <a:t>OBOG</a:t>
            </a:r>
          </a:p>
          <a:p>
            <a:endParaRPr lang="en-US" altLang="ja-JP" dirty="0"/>
          </a:p>
        </p:txBody>
      </p:sp>
      <p:pic>
        <p:nvPicPr>
          <p:cNvPr id="38" name="Picture 23" descr="\\SERVER\mac-share\塚本\アスクルばらしたpng\終了素材\P15\15_dot.png">
            <a:extLst>
              <a:ext uri="{FF2B5EF4-FFF2-40B4-BE49-F238E27FC236}">
                <a16:creationId xmlns:a16="http://schemas.microsoft.com/office/drawing/2014/main" id="{87DB22BF-6ECE-422E-825F-DD17288A1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8174" y="8102638"/>
            <a:ext cx="3792537" cy="3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718F87F-6337-43E7-8795-6836FEF4583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47693" y="8541132"/>
            <a:ext cx="3532375" cy="167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53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ERVER\mac-share\塚本\アスクルばらしたpng\終了素材\P15\15_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" y="-9596"/>
            <a:ext cx="7785534" cy="1090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CTYF-SERVER1\file-share\長澤\150414アスクルチラシPPT作成\アスクルばらしたpng\P15\15_be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522" y="690515"/>
            <a:ext cx="5937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\\SERVER\mac-share\塚本\アスクルばらしたpng\終了素材\P15\15_cho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14" y="5159305"/>
            <a:ext cx="488950" cy="4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\\SERVER\mac-share\塚本\アスクルばらしたpng\終了素材\P15\15_husen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283" y="626175"/>
            <a:ext cx="1878012" cy="145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テキスト ボックス 40"/>
          <p:cNvSpPr txBox="1"/>
          <p:nvPr/>
        </p:nvSpPr>
        <p:spPr>
          <a:xfrm>
            <a:off x="5376251" y="824073"/>
            <a:ext cx="1598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Adobe Gothic Std B" pitchFamily="34" charset="-128"/>
                <a:ea typeface="Adobe Gothic Std B" pitchFamily="34" charset="-128"/>
              </a:rPr>
              <a:t>Vol.</a:t>
            </a:r>
            <a:r>
              <a:rPr kumimoji="1" lang="ja-JP" altLang="en-US" sz="2800" dirty="0">
                <a:latin typeface="Adobe Gothic Std B" pitchFamily="34" charset="-128"/>
                <a:ea typeface="Adobe Gothic Std B" pitchFamily="34" charset="-128"/>
              </a:rPr>
              <a:t>２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376251" y="1416659"/>
            <a:ext cx="1527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>
                <a:latin typeface="小塚ゴシック Pr6N M" pitchFamily="34" charset="-128"/>
                <a:ea typeface="小塚ゴシック Pr6N M" pitchFamily="34" charset="-128"/>
              </a:rPr>
              <a:t>2022</a:t>
            </a:r>
            <a:r>
              <a:rPr lang="ja-JP" altLang="en-US" sz="1800" dirty="0">
                <a:latin typeface="小塚ゴシック Pr6N M" pitchFamily="34" charset="-128"/>
                <a:ea typeface="小塚ゴシック Pr6N M" pitchFamily="34" charset="-128"/>
              </a:rPr>
              <a:t>年</a:t>
            </a:r>
            <a:r>
              <a:rPr lang="en-US" altLang="ja-JP" sz="1800" dirty="0">
                <a:latin typeface="小塚ゴシック Pr6N M" pitchFamily="34" charset="-128"/>
                <a:ea typeface="小塚ゴシック Pr6N M" pitchFamily="34" charset="-128"/>
              </a:rPr>
              <a:t>4</a:t>
            </a:r>
            <a:r>
              <a:rPr lang="ja-JP" altLang="en-US" sz="1800" dirty="0">
                <a:latin typeface="小塚ゴシック Pr6N M" pitchFamily="34" charset="-128"/>
                <a:ea typeface="小塚ゴシック Pr6N M" pitchFamily="34" charset="-128"/>
              </a:rPr>
              <a:t>月号</a:t>
            </a:r>
            <a:endParaRPr kumimoji="1" lang="ja-JP" altLang="en-US" sz="1800" dirty="0">
              <a:latin typeface="小塚ゴシック Pr6N M" pitchFamily="34" charset="-128"/>
              <a:ea typeface="小塚ゴシック Pr6N M" pitchFamily="34" charset="-128"/>
            </a:endParaRPr>
          </a:p>
        </p:txBody>
      </p:sp>
      <p:pic>
        <p:nvPicPr>
          <p:cNvPr id="2071" name="Picture 23" descr="\\SERVER\mac-share\塚本\アスクルばらしたpng\終了素材\P15\15_do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63" y="1940596"/>
            <a:ext cx="436887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\\SERVER\mac-share\塚本\アスクルばらしたpng\終了素材\P15\15_flo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034" y="8219328"/>
            <a:ext cx="343261" cy="38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09E2B30-49AE-48C2-9021-5EA495B448D3}"/>
              </a:ext>
            </a:extLst>
          </p:cNvPr>
          <p:cNvSpPr txBox="1"/>
          <p:nvPr/>
        </p:nvSpPr>
        <p:spPr>
          <a:xfrm>
            <a:off x="600892" y="4800821"/>
            <a:ext cx="648722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500" dirty="0"/>
              <a:t>2</a:t>
            </a:r>
            <a:r>
              <a:rPr lang="ja-JP" altLang="en-US" sz="1500" dirty="0"/>
              <a:t>月</a:t>
            </a:r>
            <a:r>
              <a:rPr lang="en-US" altLang="ja-JP" sz="1500" dirty="0"/>
              <a:t>5</a:t>
            </a:r>
            <a:r>
              <a:rPr lang="ja-JP" altLang="en-US" sz="1500" dirty="0"/>
              <a:t>日　防災勉強会 （役員会）　講師　越川智章 さいたま市防災アドバイザー</a:t>
            </a:r>
            <a:endParaRPr lang="en-US" altLang="ja-JP" sz="1500" dirty="0"/>
          </a:p>
          <a:p>
            <a:endParaRPr kumimoji="1" lang="ja-JP" altLang="en-US" sz="18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A513E97-5612-40E2-B8C2-9984D10EB4D3}"/>
              </a:ext>
            </a:extLst>
          </p:cNvPr>
          <p:cNvSpPr txBox="1"/>
          <p:nvPr/>
        </p:nvSpPr>
        <p:spPr>
          <a:xfrm>
            <a:off x="816846" y="1227702"/>
            <a:ext cx="4048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/>
              <a:t>Ⅳ </a:t>
            </a:r>
            <a:r>
              <a:rPr lang="ja-JP" altLang="en-US" sz="2200" dirty="0"/>
              <a:t>自主防災組織育成事業</a:t>
            </a:r>
            <a:endParaRPr lang="en-US" altLang="ja-JP" sz="2200" dirty="0"/>
          </a:p>
          <a:p>
            <a:r>
              <a:rPr lang="ja-JP" altLang="en-US" sz="2200" dirty="0"/>
              <a:t> </a:t>
            </a:r>
            <a:r>
              <a:rPr lang="en-US" altLang="ja-JP" sz="1800" dirty="0"/>
              <a:t>11</a:t>
            </a:r>
            <a:r>
              <a:rPr lang="ja-JP" altLang="en-US" sz="1800" dirty="0"/>
              <a:t>月</a:t>
            </a:r>
            <a:r>
              <a:rPr lang="en-US" altLang="ja-JP" sz="1800" dirty="0"/>
              <a:t>27</a:t>
            </a:r>
            <a:r>
              <a:rPr lang="ja-JP" altLang="en-US" sz="1800" dirty="0"/>
              <a:t>日　</a:t>
            </a:r>
            <a:r>
              <a:rPr kumimoji="1" lang="en-US" altLang="ja-JP" sz="1800" dirty="0"/>
              <a:t> </a:t>
            </a:r>
            <a:r>
              <a:rPr lang="ja-JP" altLang="en-US" sz="1800" dirty="0"/>
              <a:t>防災訓練　桜区消防署</a:t>
            </a:r>
            <a:endParaRPr kumimoji="1" lang="ja-JP" altLang="en-US" sz="1800" dirty="0"/>
          </a:p>
        </p:txBody>
      </p:sp>
      <p:pic>
        <p:nvPicPr>
          <p:cNvPr id="27" name="Picture 23" descr="\\SERVER\mac-share\塚本\アスクルばらしたpng\終了素材\P15\15_dot.png">
            <a:extLst>
              <a:ext uri="{FF2B5EF4-FFF2-40B4-BE49-F238E27FC236}">
                <a16:creationId xmlns:a16="http://schemas.microsoft.com/office/drawing/2014/main" id="{DCBB75BC-7165-416B-8E61-EA3FBCA93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14" y="5098046"/>
            <a:ext cx="5537927" cy="5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143633B1-02AE-4506-9C1B-95240383F5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47" y="2220579"/>
            <a:ext cx="2143451" cy="1554857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7AFF6CB9-B76D-4680-A584-645A559A43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235" y="2061914"/>
            <a:ext cx="3463784" cy="190828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B345960-3B5E-4A2B-98CB-D1ABCEA87C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2" y="8778374"/>
            <a:ext cx="1671427" cy="125356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EA101B5-6E28-4778-926E-35BD676FEE6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69" y="5222367"/>
            <a:ext cx="2052085" cy="2736113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A879D3F-0816-4497-A7E5-A288782D5D3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199" y="6017342"/>
            <a:ext cx="3338483" cy="203131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681715" y="734429"/>
            <a:ext cx="2159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>
                <a:solidFill>
                  <a:srgbClr val="CC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田島第四自治協力会発行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70989" y="4084072"/>
            <a:ext cx="5910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/>
              <a:t>桜区消防署・地元消防団指導のもとに訓練をしました。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29B8B4-8D9C-466D-93BE-ED19C0B5DF9E}"/>
              </a:ext>
            </a:extLst>
          </p:cNvPr>
          <p:cNvSpPr txBox="1"/>
          <p:nvPr/>
        </p:nvSpPr>
        <p:spPr>
          <a:xfrm>
            <a:off x="3008379" y="5491056"/>
            <a:ext cx="4040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 </a:t>
            </a:r>
            <a:r>
              <a:rPr kumimoji="1" lang="ja-JP" altLang="en-US" sz="1800" dirty="0"/>
              <a:t>防災について役員の心構えを学びまた。</a:t>
            </a:r>
          </a:p>
        </p:txBody>
      </p:sp>
      <p:pic>
        <p:nvPicPr>
          <p:cNvPr id="1026" name="Picture 2" descr="C:\Users\tajim\OneDrive\デスクトップ\カマキリ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440" y="8607540"/>
            <a:ext cx="2121809" cy="159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782785" y="8154712"/>
            <a:ext cx="5395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/>
              <a:t>3</a:t>
            </a:r>
            <a:r>
              <a:rPr kumimoji="1" lang="ja-JP" altLang="en-US" sz="1800" dirty="0"/>
              <a:t>月</a:t>
            </a:r>
            <a:r>
              <a:rPr kumimoji="1" lang="en-US" altLang="ja-JP" sz="1800" dirty="0"/>
              <a:t>26</a:t>
            </a:r>
            <a:r>
              <a:rPr kumimoji="1" lang="ja-JP" altLang="en-US" sz="1800" dirty="0"/>
              <a:t>日　防災勉強会 </a:t>
            </a:r>
            <a:r>
              <a:rPr lang="ja-JP" altLang="en-US" sz="1800" dirty="0"/>
              <a:t>（班長会議）</a:t>
            </a:r>
            <a:endParaRPr kumimoji="1" lang="ja-JP" altLang="en-US" sz="1800" dirty="0"/>
          </a:p>
        </p:txBody>
      </p:sp>
      <p:pic>
        <p:nvPicPr>
          <p:cNvPr id="28" name="Picture 23" descr="\\SERVER\mac-share\塚本\アスクルばらしたpng\終了素材\P15\15_dot.png">
            <a:extLst>
              <a:ext uri="{FF2B5EF4-FFF2-40B4-BE49-F238E27FC236}">
                <a16:creationId xmlns:a16="http://schemas.microsoft.com/office/drawing/2014/main" id="{DCBB75BC-7165-416B-8E61-EA3FBCA93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71" y="8466091"/>
            <a:ext cx="5537927" cy="5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角丸四角形 6"/>
          <p:cNvSpPr/>
          <p:nvPr/>
        </p:nvSpPr>
        <p:spPr>
          <a:xfrm>
            <a:off x="782784" y="4100362"/>
            <a:ext cx="5675767" cy="3145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3008379" y="5403133"/>
            <a:ext cx="4108916" cy="523526"/>
          </a:xfrm>
          <a:prstGeom prst="roundRect">
            <a:avLst/>
          </a:prstGeom>
          <a:noFill/>
          <a:ln>
            <a:solidFill>
              <a:srgbClr val="005D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08351" y="8904018"/>
            <a:ext cx="25203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1600" dirty="0"/>
          </a:p>
          <a:p>
            <a:r>
              <a:rPr kumimoji="1" lang="ja-JP" altLang="en-US" sz="1600" dirty="0"/>
              <a:t>防災について日頃の心構えを学びました</a:t>
            </a:r>
            <a:r>
              <a:rPr lang="ja-JP" altLang="en-US" sz="1600" dirty="0"/>
              <a:t>。</a:t>
            </a:r>
            <a:endParaRPr kumimoji="1" lang="en-US" altLang="ja-JP" sz="1600" dirty="0"/>
          </a:p>
          <a:p>
            <a:endParaRPr lang="en-US" altLang="ja-JP" sz="1600" dirty="0"/>
          </a:p>
        </p:txBody>
      </p:sp>
      <p:sp>
        <p:nvSpPr>
          <p:cNvPr id="12" name="角丸四角形 11"/>
          <p:cNvSpPr/>
          <p:nvPr/>
        </p:nvSpPr>
        <p:spPr>
          <a:xfrm>
            <a:off x="2508351" y="8941475"/>
            <a:ext cx="2406002" cy="1001422"/>
          </a:xfrm>
          <a:prstGeom prst="roundRect">
            <a:avLst/>
          </a:prstGeom>
          <a:noFill/>
          <a:ln>
            <a:solidFill>
              <a:srgbClr val="005D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3861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ERVER\mac-share\塚本\アスクルばらしたpng\終了素材\P15\15_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85534" cy="1090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\\SERVER\mac-share\塚本\アスクルばらしたpng\終了素材\P15\15_husen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423" y="2236801"/>
            <a:ext cx="1993344" cy="159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692684" y="690515"/>
            <a:ext cx="3009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rgbClr val="CC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田島第四自治協力会発行</a:t>
            </a:r>
            <a:endParaRPr kumimoji="1" lang="ja-JP" altLang="en-US" sz="1400" dirty="0">
              <a:solidFill>
                <a:srgbClr val="CC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496816" y="5592477"/>
            <a:ext cx="2468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2000" dirty="0">
              <a:latin typeface="小塚ゴシック Pr6N H" pitchFamily="34" charset="-128"/>
              <a:ea typeface="小塚ゴシック Pr6N H" pitchFamily="34" charset="-128"/>
            </a:endParaRPr>
          </a:p>
          <a:p>
            <a:endParaRPr kumimoji="1" lang="en-US" altLang="ja-JP" sz="2000" dirty="0">
              <a:latin typeface="小塚ゴシック Pr6N H" pitchFamily="34" charset="-128"/>
              <a:ea typeface="小塚ゴシック Pr6N H" pitchFamily="34" charset="-128"/>
            </a:endParaRPr>
          </a:p>
        </p:txBody>
      </p:sp>
      <p:pic>
        <p:nvPicPr>
          <p:cNvPr id="1030" name="Picture 6" descr="\\CTYF-SERVER1\file-share\長澤\150414アスクルチラシPPT作成\アスクルばらしたpng\P15\15_be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522" y="690515"/>
            <a:ext cx="5937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\\SERVER\mac-share\塚本\アスクルばらしたpng\終了素材\P15\15_cho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14" y="5159305"/>
            <a:ext cx="488950" cy="4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\\SERVER\mac-share\塚本\アスクルばらしたpng\終了素材\P15\15_husen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137" y="714466"/>
            <a:ext cx="1878012" cy="145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テキスト ボックス 40"/>
          <p:cNvSpPr txBox="1"/>
          <p:nvPr/>
        </p:nvSpPr>
        <p:spPr>
          <a:xfrm>
            <a:off x="5518776" y="934484"/>
            <a:ext cx="1598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Adobe Gothic Std B" pitchFamily="34" charset="-128"/>
                <a:ea typeface="Adobe Gothic Std B" pitchFamily="34" charset="-128"/>
              </a:rPr>
              <a:t>Vol.</a:t>
            </a:r>
            <a:r>
              <a:rPr kumimoji="1" lang="ja-JP" altLang="en-US" sz="2800" dirty="0">
                <a:latin typeface="Adobe Gothic Std B" pitchFamily="34" charset="-128"/>
                <a:ea typeface="Adobe Gothic Std B" pitchFamily="34" charset="-128"/>
              </a:rPr>
              <a:t>２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376251" y="1601325"/>
            <a:ext cx="1527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>
                <a:latin typeface="小塚ゴシック Pr6N M" pitchFamily="34" charset="-128"/>
                <a:ea typeface="小塚ゴシック Pr6N M" pitchFamily="34" charset="-128"/>
              </a:rPr>
              <a:t>2022</a:t>
            </a:r>
            <a:r>
              <a:rPr lang="ja-JP" altLang="en-US" sz="1800" dirty="0">
                <a:latin typeface="小塚ゴシック Pr6N M" pitchFamily="34" charset="-128"/>
                <a:ea typeface="小塚ゴシック Pr6N M" pitchFamily="34" charset="-128"/>
              </a:rPr>
              <a:t>年</a:t>
            </a:r>
            <a:r>
              <a:rPr lang="en-US" altLang="ja-JP" sz="1800" dirty="0">
                <a:latin typeface="小塚ゴシック Pr6N M" pitchFamily="34" charset="-128"/>
                <a:ea typeface="小塚ゴシック Pr6N M" pitchFamily="34" charset="-128"/>
              </a:rPr>
              <a:t>4</a:t>
            </a:r>
            <a:r>
              <a:rPr lang="ja-JP" altLang="en-US" sz="1800" dirty="0">
                <a:latin typeface="小塚ゴシック Pr6N M" pitchFamily="34" charset="-128"/>
                <a:ea typeface="小塚ゴシック Pr6N M" pitchFamily="34" charset="-128"/>
              </a:rPr>
              <a:t>月号</a:t>
            </a:r>
            <a:endParaRPr kumimoji="1" lang="ja-JP" altLang="en-US" sz="1800" dirty="0">
              <a:latin typeface="小塚ゴシック Pr6N M" pitchFamily="34" charset="-128"/>
              <a:ea typeface="小塚ゴシック Pr6N M" pitchFamily="34" charset="-128"/>
            </a:endParaRPr>
          </a:p>
        </p:txBody>
      </p:sp>
      <p:pic>
        <p:nvPicPr>
          <p:cNvPr id="2071" name="Picture 23" descr="\\SERVER\mac-share\塚本\アスクルばらしたpng\終了素材\P15\15_do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51" y="1702610"/>
            <a:ext cx="3792537" cy="3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テキスト ボックス 42"/>
          <p:cNvSpPr txBox="1"/>
          <p:nvPr/>
        </p:nvSpPr>
        <p:spPr>
          <a:xfrm>
            <a:off x="4408569" y="6115305"/>
            <a:ext cx="1737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bg1"/>
                </a:solidFill>
                <a:latin typeface="小塚ゴシック Pr6N M" pitchFamily="34" charset="-128"/>
                <a:ea typeface="小塚ゴシック Pr6N M" pitchFamily="34" charset="-128"/>
              </a:rPr>
              <a:t>00</a:t>
            </a:r>
            <a:r>
              <a:rPr kumimoji="1" lang="ja-JP" altLang="en-US" sz="1400" dirty="0">
                <a:solidFill>
                  <a:schemeClr val="bg1"/>
                </a:solidFill>
                <a:latin typeface="小塚ゴシック Pr6N M" pitchFamily="34" charset="-128"/>
                <a:ea typeface="小塚ゴシック Pr6N M" pitchFamily="34" charset="-128"/>
              </a:rPr>
              <a:t>歳になりました</a:t>
            </a:r>
            <a:r>
              <a:rPr kumimoji="1" lang="en-US" altLang="ja-JP" sz="1400" dirty="0">
                <a:solidFill>
                  <a:schemeClr val="bg1"/>
                </a:solidFill>
                <a:latin typeface="小塚ゴシック Pr6N M" pitchFamily="34" charset="-128"/>
                <a:ea typeface="小塚ゴシック Pr6N M" pitchFamily="34" charset="-128"/>
              </a:rPr>
              <a:t>!</a:t>
            </a:r>
            <a:endParaRPr kumimoji="1" lang="ja-JP" altLang="en-US" sz="1400" dirty="0">
              <a:solidFill>
                <a:schemeClr val="bg1"/>
              </a:solidFill>
              <a:latin typeface="小塚ゴシック Pr6N M" pitchFamily="34" charset="-128"/>
              <a:ea typeface="小塚ゴシック Pr6N M" pitchFamily="34" charset="-128"/>
            </a:endParaRPr>
          </a:p>
        </p:txBody>
      </p:sp>
      <p:pic>
        <p:nvPicPr>
          <p:cNvPr id="2069" name="Picture 21" descr="\\SERVER\mac-share\塚本\アスクルばらしたpng\終了素材\P15\15_flo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59" y="3528326"/>
            <a:ext cx="53340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0356905-8D67-4FB6-93C6-D096539E91B3}"/>
              </a:ext>
            </a:extLst>
          </p:cNvPr>
          <p:cNvSpPr txBox="1"/>
          <p:nvPr/>
        </p:nvSpPr>
        <p:spPr>
          <a:xfrm rot="10800000" flipV="1">
            <a:off x="798841" y="1259995"/>
            <a:ext cx="2444784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Ⅴ</a:t>
            </a:r>
            <a:r>
              <a:rPr kumimoji="1" lang="en-US" altLang="ja-JP" dirty="0"/>
              <a:t> </a:t>
            </a:r>
            <a:r>
              <a:rPr kumimoji="1" lang="ja-JP" altLang="en-US" dirty="0"/>
              <a:t>防犯パトロール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039BB2B-E7A7-4B30-A345-569C8F25BE66}"/>
              </a:ext>
            </a:extLst>
          </p:cNvPr>
          <p:cNvSpPr txBox="1"/>
          <p:nvPr/>
        </p:nvSpPr>
        <p:spPr>
          <a:xfrm>
            <a:off x="733951" y="4042622"/>
            <a:ext cx="3324326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Ⅵ </a:t>
            </a:r>
            <a:r>
              <a:rPr kumimoji="1" lang="ja-JP" altLang="en-US" dirty="0"/>
              <a:t>清掃美化活動　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4DA6F60-3816-476B-A583-D85B2CEFDA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23" y="4613363"/>
            <a:ext cx="2610970" cy="195822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333654" y="2337492"/>
            <a:ext cx="18464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毎月、最終日曜日１９時から田島観音会館前に集合して防犯パトロールを実施しています。</a:t>
            </a:r>
          </a:p>
        </p:txBody>
      </p:sp>
      <p:pic>
        <p:nvPicPr>
          <p:cNvPr id="25" name="Picture 23" descr="\\SERVER\mac-share\塚本\アスクルばらしたpng\終了素材\P15\15_do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51" y="4446372"/>
            <a:ext cx="3792537" cy="3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809605" y="6712524"/>
            <a:ext cx="63504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/>
              <a:t>国土交通省とさいたま市、地元団体による</a:t>
            </a:r>
            <a:r>
              <a:rPr kumimoji="1" lang="en-US" altLang="ja-JP" sz="1800" dirty="0"/>
              <a:t>※VSP</a:t>
            </a:r>
            <a:r>
              <a:rPr kumimoji="1" lang="ja-JP" altLang="en-US" sz="1800" dirty="0"/>
              <a:t>（ボランティア・サポート・プログラム）にも</a:t>
            </a:r>
            <a:r>
              <a:rPr lang="ja-JP" altLang="en-US" sz="1800" dirty="0"/>
              <a:t>参加しています。また、第一日曜日に西浦和周辺の清掃活動を実施しています。</a:t>
            </a:r>
          </a:p>
          <a:p>
            <a:endParaRPr lang="en-US" altLang="ja-JP" sz="1800" dirty="0"/>
          </a:p>
          <a:p>
            <a:r>
              <a:rPr kumimoji="1" lang="en-US" altLang="ja-JP" sz="1800" dirty="0"/>
              <a:t>※ VSP</a:t>
            </a:r>
            <a:r>
              <a:rPr kumimoji="1" lang="ja-JP" altLang="en-US" sz="1800" dirty="0"/>
              <a:t>では、田島団地と大宮バイパスの間で南北３００ｍで</a:t>
            </a:r>
            <a:r>
              <a:rPr lang="ja-JP" altLang="en-US" sz="1800" dirty="0"/>
              <a:t>花壇を含めた環境美化活動を実施しています。</a:t>
            </a:r>
            <a:endParaRPr lang="en-US" altLang="ja-JP" sz="1800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4CA27E99-A354-4589-A969-D9F1EE6D054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2" y="1877469"/>
            <a:ext cx="3185731" cy="189565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C062B9D-81C1-4413-AF96-B4FB8A81CBC5}"/>
              </a:ext>
            </a:extLst>
          </p:cNvPr>
          <p:cNvSpPr txBox="1"/>
          <p:nvPr/>
        </p:nvSpPr>
        <p:spPr>
          <a:xfrm>
            <a:off x="798842" y="8747112"/>
            <a:ext cx="6308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dirty="0"/>
              <a:t>総務</a:t>
            </a:r>
            <a:r>
              <a:rPr kumimoji="1" lang="ja-JP" altLang="en-US" sz="1800" dirty="0"/>
              <a:t>よりお知らせ</a:t>
            </a:r>
            <a:endParaRPr kumimoji="1" lang="en-US" altLang="ja-JP" sz="1800" dirty="0"/>
          </a:p>
          <a:p>
            <a:r>
              <a:rPr lang="ja-JP" altLang="en-US" sz="1800" dirty="0"/>
              <a:t>　・会費納入のお願い</a:t>
            </a:r>
            <a:endParaRPr lang="en-US" altLang="ja-JP" sz="1800" dirty="0"/>
          </a:p>
          <a:p>
            <a:r>
              <a:rPr lang="ja-JP" altLang="en-US" sz="1800" b="1" dirty="0"/>
              <a:t>　</a:t>
            </a:r>
            <a:r>
              <a:rPr lang="ja-JP" altLang="en-US" sz="1800" dirty="0"/>
              <a:t>（今年度の会費を班長が集金に伺いますので、よろしくお願い</a:t>
            </a:r>
            <a:endParaRPr lang="en-US" altLang="ja-JP" sz="1800" dirty="0"/>
          </a:p>
          <a:p>
            <a:r>
              <a:rPr lang="ja-JP" altLang="en-US" sz="1800" dirty="0"/>
              <a:t>　　します。）</a:t>
            </a:r>
            <a:endParaRPr lang="en-US" altLang="ja-JP" sz="1800" dirty="0"/>
          </a:p>
          <a:p>
            <a:r>
              <a:rPr lang="ja-JP" altLang="en-US" sz="1800" dirty="0"/>
              <a:t>　　　　</a:t>
            </a:r>
            <a:r>
              <a:rPr lang="ja-JP" altLang="en-US" sz="2400" dirty="0"/>
              <a:t>連絡先　</a:t>
            </a:r>
            <a:r>
              <a:rPr lang="en-US" altLang="ja-JP" sz="2400" dirty="0"/>
              <a:t>TEL048-838-8375 </a:t>
            </a:r>
            <a:r>
              <a:rPr lang="ja-JP" altLang="en-US" sz="2400" dirty="0"/>
              <a:t>（</a:t>
            </a:r>
            <a:r>
              <a:rPr lang="en-US" altLang="ja-JP" sz="2400" dirty="0"/>
              <a:t>NPO</a:t>
            </a:r>
            <a:r>
              <a:rPr lang="ja-JP" altLang="en-US" sz="2400" dirty="0"/>
              <a:t>法人内）</a:t>
            </a:r>
            <a:endParaRPr lang="en-US" altLang="ja-JP" sz="2400" dirty="0"/>
          </a:p>
        </p:txBody>
      </p:sp>
      <p:pic>
        <p:nvPicPr>
          <p:cNvPr id="26" name="Picture 23" descr="\\SERVER\mac-share\塚本\アスクルばらしたpng\終了素材\P15\15_dot.png">
            <a:extLst>
              <a:ext uri="{FF2B5EF4-FFF2-40B4-BE49-F238E27FC236}">
                <a16:creationId xmlns:a16="http://schemas.microsoft.com/office/drawing/2014/main" id="{B127A6B1-9157-4C94-A416-2A5429AD2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12" y="8606082"/>
            <a:ext cx="6195076" cy="6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ajim\OneDrive\デスクトップ\P3010133-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191" y="4613363"/>
            <a:ext cx="3193846" cy="19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927740"/>
      </p:ext>
    </p:extLst>
  </p:cSld>
  <p:clrMapOvr>
    <a:masterClrMapping/>
  </p:clrMapOvr>
</p:sld>
</file>

<file path=ppt/theme/theme1.xml><?xml version="1.0" encoding="utf-8"?>
<a:theme xmlns:a="http://schemas.openxmlformats.org/drawingml/2006/main" name="11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D14BBAA0-EBDA-4F80-B5E5-6A060B58EB30}" vid="{E91C9F3B-FA2D-4D28-9E30-9B6A997020B2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</Template>
  <TotalTime>0</TotalTime>
  <Words>394</Words>
  <Application>Microsoft Office PowerPoint</Application>
  <PresentationFormat>ユーザー設定</PresentationFormat>
  <Paragraphs>59</Paragraphs>
  <Slides>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3" baseType="lpstr">
      <vt:lpstr>Adobe Gothic Std B</vt:lpstr>
      <vt:lpstr>HGP創英角ｺﾞｼｯｸUB</vt:lpstr>
      <vt:lpstr>小塚ゴシック Pr6N H</vt:lpstr>
      <vt:lpstr>小塚ゴシック Pr6N M</vt:lpstr>
      <vt:lpstr>Arial</vt:lpstr>
      <vt:lpstr>Calibri</vt:lpstr>
      <vt:lpstr>Calibri Light</vt:lpstr>
      <vt:lpstr>Century</vt:lpstr>
      <vt:lpstr>11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2013-07-04T11:22:33Z</dcterms:created>
  <dcterms:modified xsi:type="dcterms:W3CDTF">2023-12-17T02:18:19Z</dcterms:modified>
</cp:coreProperties>
</file>